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5" r:id="rId13"/>
    <p:sldId id="257" r:id="rId14"/>
    <p:sldId id="259" r:id="rId15"/>
    <p:sldId id="258" r:id="rId16"/>
    <p:sldId id="267" r:id="rId17"/>
    <p:sldId id="272" r:id="rId18"/>
    <p:sldId id="273" r:id="rId19"/>
    <p:sldId id="274" r:id="rId20"/>
    <p:sldId id="260" r:id="rId21"/>
    <p:sldId id="261" r:id="rId22"/>
    <p:sldId id="262" r:id="rId23"/>
    <p:sldId id="263" r:id="rId24"/>
    <p:sldId id="268" r:id="rId25"/>
    <p:sldId id="266" r:id="rId26"/>
    <p:sldId id="269" r:id="rId27"/>
    <p:sldId id="270" r:id="rId28"/>
    <p:sldId id="271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75D6-0DDA-4705-BDDF-AC6BF493466D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6A9A-26FE-463B-834E-9FE1BC85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0FC0-C027-4898-8FAE-721AB202A56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B6C48-B5B7-49C4-825B-CCF27E9AB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07-F238-4685-905C-146EAA30FA75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0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A620-2390-4629-B465-C8C71BC7C02C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8E44-98B6-4B2D-B83A-FAE615AA68A5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E1A4-D9DC-4DA5-9D44-04C4F75187A7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DA5A-A00C-4364-8230-CAA0AB581B59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CC6-065D-4930-BB7A-975AB36D9E0A}" type="datetime1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76C-F785-4DF2-B11A-06D170BC97E5}" type="datetime1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0DA5-983F-4030-9E00-E317B08B9F0D}" type="datetime1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379-CDC7-4CF3-8B84-9EA2FFB7E087}" type="datetime1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6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3F56-5CC2-4807-958A-ED9CD8165D95}" type="datetime1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7D1F-C498-4A32-AF1B-CC917D35D398}" type="datetime1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ECAC-A559-4FB7-881E-88E77550C812}" type="datetime1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FA3C-7E30-40A1-9633-11768A011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Quantities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163773"/>
            <a:ext cx="2486025" cy="2100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Step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33768"/>
            <a:ext cx="552450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14" y="0"/>
            <a:ext cx="490536" cy="613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7590" y="906708"/>
                <a:ext cx="8864009" cy="568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Example 2</a:t>
                </a:r>
              </a:p>
              <a:p>
                <a:r>
                  <a:rPr lang="en-US" sz="2400" dirty="0" smtClean="0"/>
                  <a:t>If you have 55.6 g of propane (C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H</a:t>
                </a:r>
                <a:r>
                  <a:rPr lang="en-US" sz="2400" baseline="-25000" dirty="0" smtClean="0"/>
                  <a:t>8</a:t>
                </a:r>
                <a:r>
                  <a:rPr lang="en-US" sz="2400" dirty="0" smtClean="0"/>
                  <a:t>) how liters do you have?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This problem involves mass and you must calculate molar mass of the compound.  </a:t>
                </a:r>
              </a:p>
              <a:p>
                <a:r>
                  <a:rPr lang="en-US" sz="2400" dirty="0" smtClean="0"/>
                  <a:t>C= 3(12.01g)	H= 8(1.01g)	Total: </a:t>
                </a:r>
                <a:r>
                  <a:rPr lang="en-US" sz="2400" dirty="0"/>
                  <a:t>3(12.01g</a:t>
                </a:r>
                <a:r>
                  <a:rPr lang="en-US" sz="2400" dirty="0" smtClean="0"/>
                  <a:t>)+ </a:t>
                </a:r>
                <a:r>
                  <a:rPr lang="en-US" sz="2400" dirty="0"/>
                  <a:t>8(1.01g</a:t>
                </a:r>
                <a:r>
                  <a:rPr lang="en-US" sz="2400" dirty="0" smtClean="0"/>
                  <a:t>)=23.09 g C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H</a:t>
                </a:r>
                <a:r>
                  <a:rPr lang="en-US" sz="2400" baseline="-25000" dirty="0" smtClean="0"/>
                  <a:t>8</a:t>
                </a:r>
                <a:endParaRPr lang="en-US" sz="2400" dirty="0" smtClean="0"/>
              </a:p>
              <a:p>
                <a:r>
                  <a:rPr lang="en-US" sz="2400" dirty="0" smtClean="0"/>
                  <a:t>	This means 1 </a:t>
                </a:r>
                <a:r>
                  <a:rPr lang="en-US" sz="2400" dirty="0" err="1" smtClean="0"/>
                  <a:t>mol</a:t>
                </a:r>
                <a:r>
                  <a:rPr lang="en-US" sz="2400" dirty="0"/>
                  <a:t> C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8</a:t>
                </a:r>
                <a:r>
                  <a:rPr lang="en-US" sz="2400" dirty="0" smtClean="0"/>
                  <a:t> = 23.09 g </a:t>
                </a:r>
                <a:r>
                  <a:rPr lang="en-US" sz="2400" dirty="0"/>
                  <a:t>C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8</a:t>
                </a:r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Set up conversion by canceling units.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35.6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/>
                <a:r>
                  <a:rPr lang="en-US" sz="2400" dirty="0"/>
                  <a:t>	</a:t>
                </a:r>
                <a:endParaRPr lang="en-US" sz="2400" dirty="0" smtClean="0"/>
              </a:p>
              <a:p>
                <a:pPr/>
                <a:r>
                  <a:rPr lang="en-US" sz="2400" dirty="0"/>
                  <a:t>	</a:t>
                </a:r>
                <a:r>
                  <a:rPr lang="en-US" sz="2400" dirty="0" smtClean="0"/>
                  <a:t>complete fractions with numbers from equality statements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5.6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23.09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22.4 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=53.9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" y="906708"/>
                <a:ext cx="8864009" cy="5687070"/>
              </a:xfrm>
              <a:prstGeom prst="rect">
                <a:avLst/>
              </a:prstGeom>
              <a:blipFill rotWithShape="0">
                <a:blip r:embed="rId5"/>
                <a:stretch>
                  <a:fillRect l="-1100" t="-857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88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163773"/>
            <a:ext cx="2486025" cy="2100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Step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88322"/>
            <a:ext cx="552450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0157"/>
            <a:ext cx="490536" cy="613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93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 descr="00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41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 book mole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Percent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10600" cy="54102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u="sng" dirty="0"/>
                  <a:t>Percent composition </a:t>
                </a:r>
                <a:r>
                  <a:rPr lang="en-US" dirty="0"/>
                  <a:t> is the relative amount of the elements in a compound</a:t>
                </a:r>
              </a:p>
              <a:p>
                <a:pPr lvl="0"/>
                <a:r>
                  <a:rPr lang="en-US" sz="2400" dirty="0"/>
                  <a:t>The percent by </a:t>
                </a:r>
                <a:r>
                  <a:rPr lang="en-US" sz="2400" dirty="0" smtClean="0"/>
                  <a:t>mass </a:t>
                </a:r>
                <a:r>
                  <a:rPr lang="en-US" sz="2400" dirty="0"/>
                  <a:t>of an element in a compound is the number of grams of the element divided by the mass in grams of the compound, multiplied by 100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% </m:t>
                    </m:r>
                    <m:r>
                      <a:rPr lang="en-US" i="1">
                        <a:latin typeface="Cambria Math"/>
                      </a:rPr>
                      <m:t>𝑚𝑎𝑠𝑠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𝑒𝑙𝑒𝑚𝑒𝑛𝑡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𝑚𝑎𝑠𝑠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𝑒𝑙𝑒𝑚𝑛𝑡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𝑚𝑎𝑠𝑠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𝑐𝑜𝑚𝑝𝑢𝑛𝑑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100</m:t>
                    </m:r>
                  </m:oMath>
                </a14:m>
                <a:endParaRPr lang="en-US" dirty="0"/>
              </a:p>
              <a:p>
                <a:pPr lvl="0"/>
                <a:r>
                  <a:rPr lang="en-US" b="1" dirty="0"/>
                  <a:t>You can check if you did correctly by adding up the % compositions.  It should equal 100 </a:t>
                </a:r>
                <a:r>
                  <a:rPr lang="en-US" b="1" dirty="0" smtClean="0"/>
                  <a:t>(or be very close 99.98 to 100.02 range):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10600" cy="5410200"/>
              </a:xfrm>
              <a:blipFill rotWithShape="1">
                <a:blip r:embed="rId2"/>
                <a:stretch>
                  <a:fillRect l="-1557" t="-1464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 </a:t>
            </a:r>
            <a:r>
              <a:rPr lang="en-US" dirty="0"/>
              <a:t>C</a:t>
            </a:r>
            <a:r>
              <a:rPr lang="en-US" dirty="0" smtClean="0"/>
              <a:t>omposition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Find the </a:t>
            </a:r>
            <a:r>
              <a:rPr lang="en-US" dirty="0"/>
              <a:t>percent composition of each element in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Mass </a:t>
            </a:r>
            <a:r>
              <a:rPr lang="en-US" dirty="0"/>
              <a:t>of H</a:t>
            </a:r>
            <a:r>
              <a:rPr lang="en-US" baseline="-25000" dirty="0"/>
              <a:t>2</a:t>
            </a:r>
            <a:r>
              <a:rPr lang="en-US" dirty="0"/>
              <a:t>O = 2(1.01)+1(16.00)=</a:t>
            </a:r>
            <a:r>
              <a:rPr lang="en-US" dirty="0" smtClean="0"/>
              <a:t>18.02g</a:t>
            </a:r>
          </a:p>
          <a:p>
            <a:r>
              <a:rPr lang="en-US" dirty="0" smtClean="0"/>
              <a:t>Mass </a:t>
            </a:r>
            <a:r>
              <a:rPr lang="en-US" dirty="0"/>
              <a:t>of hydrogen in H</a:t>
            </a:r>
            <a:r>
              <a:rPr lang="en-US" baseline="-25000" dirty="0"/>
              <a:t>2</a:t>
            </a:r>
            <a:r>
              <a:rPr lang="en-US" dirty="0"/>
              <a:t>O = 2(1.01) =2.02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% comp </a:t>
            </a:r>
            <a:r>
              <a:rPr lang="en-US" dirty="0"/>
              <a:t>of hydrogen = 2.02g/18.02g x 100= </a:t>
            </a:r>
            <a:r>
              <a:rPr lang="en-US" b="1" dirty="0"/>
              <a:t>11.21% hydrogen    </a:t>
            </a:r>
          </a:p>
          <a:p>
            <a:r>
              <a:rPr lang="en-US" dirty="0" smtClean="0"/>
              <a:t>Mass </a:t>
            </a:r>
            <a:r>
              <a:rPr lang="en-US" dirty="0"/>
              <a:t>of oxygen in H</a:t>
            </a:r>
            <a:r>
              <a:rPr lang="en-US" baseline="-25000" dirty="0"/>
              <a:t>2</a:t>
            </a:r>
            <a:r>
              <a:rPr lang="en-US" dirty="0"/>
              <a:t>O = 1(16.00)=16.00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% </a:t>
            </a:r>
            <a:r>
              <a:rPr lang="en-US" dirty="0"/>
              <a:t>comp of oxygen = 16.00g/18.02g x 100= </a:t>
            </a:r>
            <a:r>
              <a:rPr lang="en-US" b="1" dirty="0"/>
              <a:t>88.79% oxygen      </a:t>
            </a:r>
          </a:p>
          <a:p>
            <a:r>
              <a:rPr lang="en-US" b="1" dirty="0" smtClean="0"/>
              <a:t>Check</a:t>
            </a:r>
            <a:r>
              <a:rPr lang="en-US" b="1" dirty="0"/>
              <a:t>:  </a:t>
            </a:r>
            <a:r>
              <a:rPr lang="en-US" dirty="0"/>
              <a:t>11.21% hydrogen</a:t>
            </a:r>
            <a:r>
              <a:rPr lang="en-US" b="1" dirty="0"/>
              <a:t> + </a:t>
            </a:r>
            <a:r>
              <a:rPr lang="en-US" dirty="0"/>
              <a:t>88.79% oxygen = 100 % total so work was 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 </a:t>
            </a:r>
            <a:r>
              <a:rPr lang="en-US" dirty="0"/>
              <a:t>C</a:t>
            </a:r>
            <a:r>
              <a:rPr lang="en-US" dirty="0" smtClean="0"/>
              <a:t>omposition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Find </a:t>
            </a:r>
            <a:r>
              <a:rPr lang="en-US" dirty="0"/>
              <a:t>the percent composition of each element in 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Mass </a:t>
            </a:r>
            <a:r>
              <a:rPr lang="en-US" dirty="0"/>
              <a:t>of 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=  </a:t>
            </a:r>
            <a:r>
              <a:rPr lang="en-US" dirty="0" smtClean="0"/>
              <a:t>3(40.08) </a:t>
            </a:r>
            <a:r>
              <a:rPr lang="en-US" dirty="0"/>
              <a:t>+ 2(30.97) + 8(16.00)= </a:t>
            </a:r>
            <a:r>
              <a:rPr lang="en-US" dirty="0" smtClean="0"/>
              <a:t>310.18 g</a:t>
            </a:r>
          </a:p>
          <a:p>
            <a:r>
              <a:rPr lang="en-US" dirty="0" smtClean="0"/>
              <a:t>Mass </a:t>
            </a:r>
            <a:r>
              <a:rPr lang="en-US" dirty="0"/>
              <a:t>of Calcium in 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 </a:t>
            </a:r>
            <a:r>
              <a:rPr lang="en-US" dirty="0"/>
              <a:t>= </a:t>
            </a:r>
            <a:r>
              <a:rPr lang="en-US" dirty="0" smtClean="0"/>
              <a:t>3(40.08) </a:t>
            </a:r>
            <a:r>
              <a:rPr lang="en-US" dirty="0"/>
              <a:t>= </a:t>
            </a:r>
            <a:r>
              <a:rPr lang="en-US" dirty="0" smtClean="0"/>
              <a:t>120.24 g</a:t>
            </a:r>
          </a:p>
          <a:p>
            <a:pPr lvl="1"/>
            <a:r>
              <a:rPr lang="en-US" dirty="0" smtClean="0"/>
              <a:t>% </a:t>
            </a:r>
            <a:r>
              <a:rPr lang="en-US" dirty="0"/>
              <a:t>comp of calcium = </a:t>
            </a:r>
            <a:r>
              <a:rPr lang="en-US" dirty="0" smtClean="0"/>
              <a:t>120.24g/310.18g </a:t>
            </a:r>
            <a:r>
              <a:rPr lang="en-US" dirty="0"/>
              <a:t>x 100 = </a:t>
            </a:r>
            <a:r>
              <a:rPr lang="en-US" b="1" dirty="0" smtClean="0"/>
              <a:t>38.76 </a:t>
            </a:r>
            <a:r>
              <a:rPr lang="en-US" b="1" dirty="0"/>
              <a:t>% </a:t>
            </a:r>
            <a:r>
              <a:rPr lang="en-US" b="1" dirty="0" err="1"/>
              <a:t>Ca</a:t>
            </a:r>
            <a:r>
              <a:rPr lang="en-US" b="1" dirty="0"/>
              <a:t>	</a:t>
            </a:r>
            <a:endParaRPr lang="en-US" b="1" dirty="0" smtClean="0"/>
          </a:p>
          <a:p>
            <a:r>
              <a:rPr lang="en-US" dirty="0" smtClean="0"/>
              <a:t>Mass </a:t>
            </a:r>
            <a:r>
              <a:rPr lang="en-US" dirty="0"/>
              <a:t>of phosphorous in 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 </a:t>
            </a:r>
            <a:r>
              <a:rPr lang="en-US" dirty="0"/>
              <a:t>= 2(30.97) = 61.94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% </a:t>
            </a:r>
            <a:r>
              <a:rPr lang="en-US" dirty="0"/>
              <a:t>comp of phosphorous = 61.94 / </a:t>
            </a:r>
            <a:r>
              <a:rPr lang="en-US" dirty="0" smtClean="0"/>
              <a:t>310.18 </a:t>
            </a:r>
            <a:r>
              <a:rPr lang="en-US" dirty="0"/>
              <a:t>x 100 = </a:t>
            </a:r>
            <a:r>
              <a:rPr lang="en-US" b="1" dirty="0"/>
              <a:t>19.97% P	</a:t>
            </a:r>
          </a:p>
          <a:p>
            <a:r>
              <a:rPr lang="en-US" dirty="0" smtClean="0"/>
              <a:t>Mass </a:t>
            </a:r>
            <a:r>
              <a:rPr lang="en-US" dirty="0"/>
              <a:t>of oxygen = 8 (16.00) = 128.00 </a:t>
            </a:r>
            <a:r>
              <a:rPr lang="en-US" dirty="0" smtClean="0"/>
              <a:t>g</a:t>
            </a:r>
          </a:p>
          <a:p>
            <a:pPr lvl="1"/>
            <a:r>
              <a:rPr lang="en-US" dirty="0" smtClean="0"/>
              <a:t>% </a:t>
            </a:r>
            <a:r>
              <a:rPr lang="en-US" dirty="0"/>
              <a:t>comp of oxygen = 128.00g /</a:t>
            </a:r>
            <a:r>
              <a:rPr lang="en-US" dirty="0" smtClean="0"/>
              <a:t>310.18g </a:t>
            </a:r>
            <a:r>
              <a:rPr lang="en-US" dirty="0"/>
              <a:t>x 100 = </a:t>
            </a:r>
            <a:r>
              <a:rPr lang="en-US" b="1" dirty="0"/>
              <a:t>41.27% </a:t>
            </a:r>
            <a:r>
              <a:rPr lang="en-US" b="1" dirty="0" smtClean="0"/>
              <a:t>O</a:t>
            </a:r>
          </a:p>
          <a:p>
            <a:r>
              <a:rPr lang="en-US" dirty="0" smtClean="0"/>
              <a:t>Check</a:t>
            </a:r>
            <a:r>
              <a:rPr lang="en-US" dirty="0"/>
              <a:t>:  </a:t>
            </a:r>
            <a:r>
              <a:rPr lang="en-US" dirty="0" smtClean="0"/>
              <a:t>38.76 </a:t>
            </a:r>
            <a:r>
              <a:rPr lang="en-US" dirty="0"/>
              <a:t>% + 19.97% + 41.27% = </a:t>
            </a:r>
            <a:r>
              <a:rPr lang="en-US" smtClean="0"/>
              <a:t>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8991600" cy="5029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%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𝑐𝑜𝑚𝑝𝑜𝑠𝑖𝑡𝑖𝑜𝑛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𝑜𝑓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𝑒𝑙𝑒𝑚𝑒𝑛𝑡</m:t>
                      </m:r>
                      <m:r>
                        <a:rPr lang="en-US" sz="280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𝑚𝑎𝑠𝑠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𝑒𝑙𝑒𝑚𝑒𝑛𝑡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𝑚𝑎𝑠𝑠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𝑜𝑓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𝑐𝑜𝑚𝑝𝑢𝑛𝑑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 100</m:t>
                      </m:r>
                    </m:oMath>
                  </m:oMathPara>
                </a14:m>
                <a:endParaRPr lang="en-US" sz="2800" dirty="0"/>
              </a:p>
              <a:p>
                <a:pPr marL="0" lv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lvl="0" indent="0">
                  <a:buNone/>
                </a:pPr>
                <a:r>
                  <a:rPr lang="en-US" sz="2800" i="1" dirty="0" smtClean="0">
                    <a:latin typeface="Cambria Math"/>
                  </a:rPr>
                  <a:t>or</a:t>
                </a:r>
              </a:p>
              <a:p>
                <a:pPr marL="0" lv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%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𝑐𝑜𝑚𝑝𝑜𝑠𝑖𝑡𝑖𝑜𝑛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𝑜𝑓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𝑒𝑙𝑒𝑚𝑒𝑛𝑡</m:t>
                      </m:r>
                      <m:r>
                        <a:rPr lang="en-US" sz="280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#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𝑎𝑡𝑜𝑚𝑠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𝑎𝑡𝑜𝑚𝑖𝑐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𝑚𝑎𝑠𝑠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𝑚𝑎𝑠𝑠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𝑜𝑓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𝑐𝑜𝑚𝑝𝑜𝑢𝑛𝑑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 100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remember to check your work by adding up the percentages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8991600" cy="5029200"/>
              </a:xfrm>
              <a:blipFill rotWithShape="1">
                <a:blip r:embed="rId2"/>
                <a:stretch>
                  <a:fillRect l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92162"/>
          </a:xfrm>
        </p:spPr>
        <p:txBody>
          <a:bodyPr/>
          <a:lstStyle/>
          <a:p>
            <a:r>
              <a:rPr lang="en-US" dirty="0" smtClean="0"/>
              <a:t>Percent composition with masses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686800" cy="5486400"/>
              </a:xfrm>
            </p:spPr>
            <p:txBody>
              <a:bodyPr/>
              <a:lstStyle/>
              <a:p>
                <a:r>
                  <a:rPr lang="en-US" dirty="0" smtClean="0"/>
                  <a:t>Finding percent composition if given the mass of the elements in the compound is the same process.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% </m:t>
                    </m:r>
                    <m:r>
                      <a:rPr lang="en-US" sz="2400" i="1">
                        <a:latin typeface="Cambria Math"/>
                      </a:rPr>
                      <m:t>𝑐𝑜𝑚𝑝𝑜𝑠𝑖𝑡𝑖𝑜𝑛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𝑒𝑙𝑒𝑚𝑒𝑛𝑡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𝑚𝑎𝑠𝑠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𝑒𝑙𝑒𝑚𝑒𝑛𝑡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𝑚𝑎𝑠𝑠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𝑜𝑓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𝑐𝑜𝑚𝑝𝑢𝑛𝑑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100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Example:  find the percent composition of each element if the compound containing 27.53 g of </a:t>
                </a:r>
                <a:r>
                  <a:rPr lang="en-US" dirty="0" err="1" smtClean="0"/>
                  <a:t>Ca</a:t>
                </a:r>
                <a:r>
                  <a:rPr lang="en-US" dirty="0" smtClean="0"/>
                  <a:t> and 48.72 g of </a:t>
                </a:r>
                <a:r>
                  <a:rPr lang="en-US" dirty="0" err="1" smtClean="0"/>
                  <a:t>Cl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% </m:t>
                    </m:r>
                    <m:r>
                      <a:rPr lang="en-US" sz="2400" b="0" i="1" smtClean="0">
                        <a:latin typeface="Cambria Math"/>
                      </a:rPr>
                      <m:t>𝐶𝑎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27.53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27.53+48.72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100</m:t>
                    </m:r>
                  </m:oMath>
                </a14:m>
                <a:r>
                  <a:rPr lang="en-US" sz="2400" dirty="0" smtClean="0"/>
                  <a:t>= 36.10 % </a:t>
                </a:r>
                <a:r>
                  <a:rPr lang="en-US" sz="2400" dirty="0" err="1" smtClean="0"/>
                  <a:t>Ca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% </m:t>
                    </m:r>
                    <m:r>
                      <a:rPr lang="en-US" sz="2400" b="0" i="1" smtClean="0">
                        <a:latin typeface="Cambria Math"/>
                      </a:rPr>
                      <m:t>𝐶𝑙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48.72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27.53+48.72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 100</m:t>
                    </m:r>
                  </m:oMath>
                </a14:m>
                <a:r>
                  <a:rPr lang="en-US" sz="2400" dirty="0"/>
                  <a:t>= </a:t>
                </a:r>
                <a:r>
                  <a:rPr lang="en-US" sz="2400" dirty="0" smtClean="0"/>
                  <a:t>63.90 </a:t>
                </a:r>
                <a:r>
                  <a:rPr lang="en-US" sz="2400" dirty="0"/>
                  <a:t>% </a:t>
                </a:r>
                <a:r>
                  <a:rPr lang="en-US" sz="2400" dirty="0" err="1" smtClean="0"/>
                  <a:t>Cl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5486400"/>
              </a:xfrm>
              <a:blipFill rotWithShape="1">
                <a:blip r:embed="rId2"/>
                <a:stretch>
                  <a:fillRect l="-1614" t="-1444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Percent </a:t>
            </a:r>
            <a:r>
              <a:rPr lang="en-US" dirty="0"/>
              <a:t>C</a:t>
            </a:r>
            <a:r>
              <a:rPr lang="en-US" dirty="0" smtClean="0"/>
              <a:t>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r>
              <a:rPr lang="en-US" dirty="0" smtClean="0"/>
              <a:t>If you know the percent composition (or can calculate it) it can be used to find the mass of an element in compound.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total Mass (% in decimal form) = mass of </a:t>
            </a:r>
            <a:r>
              <a:rPr lang="en-US" dirty="0" smtClean="0"/>
              <a:t>element</a:t>
            </a:r>
          </a:p>
          <a:p>
            <a:r>
              <a:rPr lang="en-US" dirty="0" smtClean="0"/>
              <a:t>Example:  You have a 58.24 g sample of a substance that contains 25.0% hydrogen. What is the mass of hydrogen in the sample</a:t>
            </a:r>
          </a:p>
          <a:p>
            <a:pPr lvl="1"/>
            <a:r>
              <a:rPr lang="en-US" dirty="0" smtClean="0"/>
              <a:t>58.24g (.0250)=14.56 g hydrogen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Percent </a:t>
            </a:r>
            <a:r>
              <a:rPr lang="en-US" dirty="0"/>
              <a:t>C</a:t>
            </a:r>
            <a:r>
              <a:rPr lang="en-US" dirty="0" smtClean="0"/>
              <a:t>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562600"/>
              </a:xfrm>
            </p:spPr>
            <p:txBody>
              <a:bodyPr/>
              <a:lstStyle/>
              <a:p>
                <a:r>
                  <a:rPr lang="en-US" dirty="0" smtClean="0"/>
                  <a:t>If give the chemical name or formula you will need to find the percent composition of the desired element.</a:t>
                </a:r>
              </a:p>
              <a:p>
                <a:r>
                  <a:rPr lang="en-US" dirty="0" smtClean="0"/>
                  <a:t>Example:  You have a 27.80 g sample of aluminum sulfide, what is the mass of aluminum in the sample.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dirty="0" smtClean="0"/>
                  <a:t>Al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</a:t>
                </a:r>
                <a:r>
                  <a:rPr lang="en-US" baseline="-25000" dirty="0" smtClean="0"/>
                  <a:t>3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dirty="0" smtClean="0"/>
                  <a:t>Molar mass:  2(26.98) + 3(32.07) = 150.17g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dirty="0" smtClean="0"/>
                  <a:t>% Al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26.98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150.17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100=35.93</m:t>
                    </m:r>
                  </m:oMath>
                </a14:m>
                <a:r>
                  <a:rPr lang="en-US" dirty="0" smtClean="0"/>
                  <a:t> % Al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dirty="0" smtClean="0"/>
                  <a:t>27.80g (0.3593) = 9.99 g of sample is 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562600"/>
              </a:xfrm>
              <a:blipFill rotWithShape="1">
                <a:blip r:embed="rId2"/>
                <a:stretch>
                  <a:fillRect l="-1517" t="-1425" r="-1862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Molar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8755"/>
            <a:ext cx="8686800" cy="55182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Molar mass is the sum of atomic masses of the elements in the compound.</a:t>
            </a:r>
          </a:p>
          <a:p>
            <a:pPr lvl="1"/>
            <a:r>
              <a:rPr lang="en-US" dirty="0" smtClean="0"/>
              <a:t>You MUST take into account the number of atoms of each element.</a:t>
            </a:r>
          </a:p>
          <a:p>
            <a:pPr marL="457200" lvl="1" indent="0">
              <a:buNone/>
            </a:pPr>
            <a:r>
              <a:rPr lang="en-US" dirty="0" smtClean="0"/>
              <a:t>Example:  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pPr marL="457200" lvl="1" indent="0">
              <a:buNone/>
            </a:pPr>
            <a:r>
              <a:rPr lang="en-US" dirty="0" smtClean="0"/>
              <a:t>  Ca 3(40.08)</a:t>
            </a:r>
          </a:p>
          <a:p>
            <a:pPr marL="457200" lvl="1" indent="0">
              <a:buNone/>
            </a:pPr>
            <a:r>
              <a:rPr lang="en-US" dirty="0" smtClean="0"/>
              <a:t>  P  2(30.97)</a:t>
            </a:r>
          </a:p>
          <a:p>
            <a:pPr marL="457200" lvl="1" indent="0">
              <a:buNone/>
            </a:pPr>
            <a:r>
              <a:rPr lang="en-US" u="sng" dirty="0" smtClean="0"/>
              <a:t>+O 8(16.00)</a:t>
            </a:r>
          </a:p>
          <a:p>
            <a:pPr marL="457200" lvl="1" indent="0">
              <a:buNone/>
            </a:pPr>
            <a:r>
              <a:rPr lang="en-US" dirty="0" smtClean="0"/>
              <a:t>310.18 g </a:t>
            </a:r>
            <a:r>
              <a:rPr lang="en-US" dirty="0"/>
              <a:t>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600" dirty="0" smtClean="0"/>
              <a:t>Significant figure rules:</a:t>
            </a:r>
          </a:p>
          <a:p>
            <a:pPr lvl="1"/>
            <a:r>
              <a:rPr lang="en-US" sz="2100" dirty="0" smtClean="0"/>
              <a:t>  when adding or subtracting keep the smallest number of decimal places.</a:t>
            </a:r>
          </a:p>
          <a:p>
            <a:pPr lvl="1"/>
            <a:r>
              <a:rPr lang="en-US" sz="2100" dirty="0" smtClean="0"/>
              <a:t>The number of atoms is a counted quantity and has infinite significant figures. 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lvl="0"/>
            <a:r>
              <a:rPr lang="en-US" u="sng" dirty="0"/>
              <a:t>Empirical formula </a:t>
            </a:r>
            <a:r>
              <a:rPr lang="en-US" dirty="0"/>
              <a:t> gives the lowest whole-number ratio of the atoms of the elements in a compound</a:t>
            </a:r>
          </a:p>
          <a:p>
            <a:pPr lvl="0"/>
            <a:r>
              <a:rPr lang="en-US" dirty="0"/>
              <a:t>An empirical formula may or may not be the same at a molecular formula</a:t>
            </a:r>
          </a:p>
          <a:p>
            <a:pPr lvl="0"/>
            <a:r>
              <a:rPr lang="en-US" b="1" dirty="0"/>
              <a:t>The empirical formula of a compound shows the  smallest whole-number ratio of the atoms in the compound</a:t>
            </a:r>
            <a:endParaRPr lang="en-US" dirty="0"/>
          </a:p>
          <a:p>
            <a:r>
              <a:rPr lang="en-US" dirty="0" smtClean="0"/>
              <a:t>Example:  methane is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, empirical formula would be CH</a:t>
            </a:r>
            <a:r>
              <a:rPr lang="en-US" baseline="-25000" dirty="0" smtClean="0"/>
              <a:t>3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Empirical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IF</a:t>
            </a:r>
            <a:r>
              <a:rPr lang="en-US" dirty="0" smtClean="0"/>
              <a:t> given % assume you have a 100 g sample and the % turns into grams.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grams of each element into moles of the element.  (use mass to mole conversion).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whole number ratio of elements. (Divide all by smallest # of moles)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whole numbers as subscripts in chemical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formula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r>
              <a:rPr lang="en-US" dirty="0" smtClean="0"/>
              <a:t>Find empirical formula for compound containing 67.7% mercury, 10.8% sulfur, and 21.6% oxygen.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67.7 g Hg,  10.8 g S, 21.6 g O</a:t>
            </a:r>
          </a:p>
          <a:p>
            <a:pPr marL="514350" indent="-514350">
              <a:buAutoNum type="arabicPeriod"/>
            </a:pPr>
            <a:r>
              <a:rPr lang="en-US" dirty="0" smtClean="0"/>
              <a:t>Mole Hg= 67.7gx (1mol/200.59g) =0.34 </a:t>
            </a:r>
            <a:r>
              <a:rPr lang="en-US" dirty="0" err="1" smtClean="0"/>
              <a:t>molHg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S = 10.8 g x (1mol/32.07g)=0.34 </a:t>
            </a:r>
            <a:r>
              <a:rPr lang="en-US" dirty="0" err="1" smtClean="0"/>
              <a:t>mol</a:t>
            </a:r>
            <a:r>
              <a:rPr lang="en-US" dirty="0" smtClean="0"/>
              <a:t> S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mol</a:t>
            </a:r>
            <a:r>
              <a:rPr lang="en-US" dirty="0" smtClean="0"/>
              <a:t> O = 21.6 g x (1mol/16.00g)= 1.35 </a:t>
            </a:r>
            <a:r>
              <a:rPr lang="en-US" dirty="0" err="1" smtClean="0"/>
              <a:t>mol</a:t>
            </a:r>
            <a:r>
              <a:rPr lang="en-US" dirty="0" smtClean="0"/>
              <a:t> O</a:t>
            </a:r>
          </a:p>
          <a:p>
            <a:pPr marL="514350" indent="-514350">
              <a:buAutoNum type="arabicPeriod"/>
            </a:pPr>
            <a:r>
              <a:rPr lang="en-US" dirty="0" smtClean="0"/>
              <a:t># of Hg = (0.34/0.34) = 1 Hg				    # of S = (0.34/0.34) = 1 S 				   # of 0 = (1.35/0.34) = 3.97 = 4 O</a:t>
            </a:r>
          </a:p>
          <a:p>
            <a:pPr marL="514350" indent="-514350">
              <a:buAutoNum type="arabicPeriod"/>
            </a:pPr>
            <a:r>
              <a:rPr lang="en-US" dirty="0" smtClean="0"/>
              <a:t>HgSO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r>
              <a:rPr lang="en-US" dirty="0" smtClean="0"/>
              <a:t>When you find the ratio of atoms be on the look out for numbers that indicate you have to multiply.</a:t>
            </a:r>
          </a:p>
          <a:p>
            <a:pPr lvl="1"/>
            <a:r>
              <a:rPr lang="en-US" dirty="0" smtClean="0"/>
              <a:t>Ratios of 1.5, 2.5 …. Indicate you need to multiply by 2</a:t>
            </a:r>
          </a:p>
          <a:p>
            <a:pPr lvl="1"/>
            <a:r>
              <a:rPr lang="en-US" dirty="0" smtClean="0"/>
              <a:t>Ratios of 1.33, 2.33 … indicate you need to multiply by 3</a:t>
            </a:r>
          </a:p>
          <a:p>
            <a:r>
              <a:rPr lang="en-US" dirty="0" smtClean="0"/>
              <a:t>If your ratio is very close to the whole number round to the whole number.  1.02 would round to 1, 2.97 would round to 3.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formula 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Find empirical formula for compound containing 62.1%C, 13.8 % H, 24.1%N.</a:t>
                </a: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sz="2700" dirty="0" smtClean="0"/>
                  <a:t>62.1 g C, 13.8 g H, 24.1 g N</a:t>
                </a:r>
              </a:p>
              <a:p>
                <a:pPr marL="514350" indent="-514350">
                  <a:buAutoNum type="arabicPeriod"/>
                </a:pPr>
                <a:r>
                  <a:rPr lang="en-US" sz="2700" dirty="0" err="1"/>
                  <a:t>m</a:t>
                </a:r>
                <a:r>
                  <a:rPr lang="en-US" sz="2700" dirty="0" err="1" smtClean="0"/>
                  <a:t>ol</a:t>
                </a:r>
                <a:r>
                  <a:rPr lang="en-US" sz="2700" dirty="0" smtClean="0"/>
                  <a:t> C= 62.1g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/>
                          </a:rPr>
                          <m:t>1 </m:t>
                        </m:r>
                        <m:r>
                          <a:rPr lang="en-US" sz="2700" i="1">
                            <a:latin typeface="Cambria Math"/>
                          </a:rPr>
                          <m:t>𝑚𝑜𝑙</m:t>
                        </m:r>
                      </m:num>
                      <m:den>
                        <m:r>
                          <a:rPr lang="en-US" sz="2700" i="1">
                            <a:latin typeface="Cambria Math"/>
                          </a:rPr>
                          <m:t>12.01 </m:t>
                        </m:r>
                        <m:r>
                          <a:rPr lang="en-US" sz="27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7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 smtClean="0"/>
                  <a:t>=5.17 </a:t>
                </a:r>
                <a:r>
                  <a:rPr lang="en-US" sz="2700" dirty="0" err="1" smtClean="0"/>
                  <a:t>mol</a:t>
                </a:r>
                <a:r>
                  <a:rPr lang="en-US" sz="2700" dirty="0" smtClean="0"/>
                  <a:t> C</a:t>
                </a:r>
              </a:p>
              <a:p>
                <a:pPr marL="400050" lvl="1" indent="0">
                  <a:buNone/>
                </a:pPr>
                <a:r>
                  <a:rPr lang="en-US" sz="2700" dirty="0" err="1" smtClean="0"/>
                  <a:t>mol</a:t>
                </a:r>
                <a:r>
                  <a:rPr lang="en-US" sz="2700" dirty="0" smtClean="0"/>
                  <a:t> H = 13.8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/>
                          </a:rPr>
                          <m:t>1 </m:t>
                        </m:r>
                        <m:r>
                          <a:rPr lang="en-US" sz="2700" i="1">
                            <a:latin typeface="Cambria Math"/>
                          </a:rPr>
                          <m:t>𝑚𝑜𝑙</m:t>
                        </m:r>
                      </m:num>
                      <m:den>
                        <m:r>
                          <a:rPr lang="en-US" sz="2700" i="1">
                            <a:latin typeface="Cambria Math"/>
                          </a:rPr>
                          <m:t>1.01 </m:t>
                        </m:r>
                        <m:r>
                          <a:rPr lang="en-US" sz="27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7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 smtClean="0"/>
                  <a:t>13.66 </a:t>
                </a:r>
                <a:r>
                  <a:rPr lang="en-US" sz="2700" dirty="0" err="1" smtClean="0"/>
                  <a:t>mol</a:t>
                </a:r>
                <a:r>
                  <a:rPr lang="en-US" sz="2700" dirty="0" smtClean="0"/>
                  <a:t> H    </a:t>
                </a:r>
              </a:p>
              <a:p>
                <a:pPr marL="400050" lvl="1" indent="0">
                  <a:buNone/>
                </a:pPr>
                <a:r>
                  <a:rPr lang="en-US" sz="2700" dirty="0" err="1" smtClean="0"/>
                  <a:t>mol</a:t>
                </a:r>
                <a:r>
                  <a:rPr lang="en-US" sz="2700" dirty="0" smtClean="0"/>
                  <a:t> N = 24.1 g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/>
                          </a:rPr>
                          <m:t>1 </m:t>
                        </m:r>
                        <m:r>
                          <a:rPr lang="en-US" sz="2700" i="1">
                            <a:latin typeface="Cambria Math"/>
                          </a:rPr>
                          <m:t>𝑚𝑜𝑙</m:t>
                        </m:r>
                      </m:num>
                      <m:den>
                        <m:r>
                          <a:rPr lang="en-US" sz="2700" i="1">
                            <a:latin typeface="Cambria Math"/>
                          </a:rPr>
                          <m:t>1</m:t>
                        </m:r>
                        <m:r>
                          <a:rPr lang="en-US" sz="2700" b="0" i="1" smtClean="0">
                            <a:latin typeface="Cambria Math"/>
                          </a:rPr>
                          <m:t>4</m:t>
                        </m:r>
                        <m:r>
                          <a:rPr lang="en-US" sz="2700" i="1">
                            <a:latin typeface="Cambria Math"/>
                          </a:rPr>
                          <m:t>.01 </m:t>
                        </m:r>
                        <m:r>
                          <a:rPr lang="en-US" sz="27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7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 smtClean="0"/>
                  <a:t>1.72 </a:t>
                </a:r>
                <a:r>
                  <a:rPr lang="en-US" sz="2700" dirty="0" err="1" smtClean="0"/>
                  <a:t>mol</a:t>
                </a:r>
                <a:r>
                  <a:rPr lang="en-US" sz="2700" dirty="0" smtClean="0"/>
                  <a:t> N</a:t>
                </a:r>
              </a:p>
              <a:p>
                <a:pPr marL="514350" indent="-514350">
                  <a:buAutoNum type="arabicPeriod"/>
                </a:pPr>
                <a:r>
                  <a:rPr lang="en-US" sz="2700" dirty="0" smtClean="0"/>
                  <a:t># of C = (5.17/1.72) = 3.01 C	= 3 C			  </a:t>
                </a:r>
              </a:p>
              <a:p>
                <a:pPr marL="0" indent="0">
                  <a:buNone/>
                </a:pPr>
                <a:r>
                  <a:rPr lang="en-US" sz="2700" dirty="0"/>
                  <a:t>	</a:t>
                </a:r>
                <a:r>
                  <a:rPr lang="en-US" sz="2700" dirty="0" smtClean="0"/>
                  <a:t># of H = (13.66/1.72)= 7.94 H = 8 H 		   </a:t>
                </a:r>
              </a:p>
              <a:p>
                <a:pPr marL="0" indent="0">
                  <a:buNone/>
                </a:pPr>
                <a:r>
                  <a:rPr lang="en-US" sz="2700" dirty="0"/>
                  <a:t>	</a:t>
                </a:r>
                <a:r>
                  <a:rPr lang="en-US" sz="2700" dirty="0" smtClean="0"/>
                  <a:t># of N = (1.72/1.72) = 1 N</a:t>
                </a:r>
              </a:p>
              <a:p>
                <a:pPr marL="0" indent="0">
                  <a:buNone/>
                </a:pPr>
                <a:r>
                  <a:rPr lang="en-US" sz="2700" dirty="0" smtClean="0"/>
                  <a:t>4.  C</a:t>
                </a:r>
                <a:r>
                  <a:rPr lang="en-US" sz="2700" baseline="-25000" dirty="0" smtClean="0"/>
                  <a:t>3</a:t>
                </a:r>
                <a:r>
                  <a:rPr lang="en-US" sz="2700" dirty="0" smtClean="0"/>
                  <a:t>H</a:t>
                </a:r>
                <a:r>
                  <a:rPr lang="en-US" sz="2700" baseline="-25000" dirty="0" smtClean="0"/>
                  <a:t>8</a:t>
                </a:r>
                <a:r>
                  <a:rPr lang="en-US" sz="2700" dirty="0" smtClean="0"/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  <a:blipFill rotWithShape="1">
                <a:blip r:embed="rId2"/>
                <a:stretch>
                  <a:fillRect l="-1601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Molecular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Molecular formula is also known as the TRUE formula.</a:t>
                </a:r>
              </a:p>
              <a:p>
                <a:r>
                  <a:rPr lang="en-US" dirty="0" smtClean="0"/>
                  <a:t>In order to find molecular formula you MUST know the MOLAR MASS of the compound.</a:t>
                </a:r>
              </a:p>
              <a:p>
                <a:r>
                  <a:rPr lang="en-US" dirty="0" smtClean="0"/>
                  <a:t>You must also calculate the value that the subscripts need to be multiplied by.</a:t>
                </a:r>
              </a:p>
              <a:p>
                <a:r>
                  <a:rPr lang="en-US" dirty="0" smtClean="0"/>
                  <a:t>Multiplier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𝑚𝑜𝑙𝑎𝑟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𝑚𝑎𝑠𝑠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𝑒𝑚𝑝𝑖𝑟𝑖𝑐𝑎𝑙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𝑚𝑎𝑠𝑠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  <a:blipFill rotWithShape="1">
                <a:blip r:embed="rId2"/>
                <a:stretch>
                  <a:fillRect l="-1601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Molecular Formula 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229600" cy="4525963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/>
                  <a:t>Example: find the molecular formula if the molar mass of the compound is 174.36 and it’s empirical formula is 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8</a:t>
                </a:r>
                <a:r>
                  <a:rPr lang="en-US" dirty="0"/>
                  <a:t>N</a:t>
                </a:r>
              </a:p>
              <a:p>
                <a:pPr lvl="1"/>
                <a:r>
                  <a:rPr lang="en-US" dirty="0"/>
                  <a:t>Empirical formula = 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8</a:t>
                </a:r>
                <a:r>
                  <a:rPr lang="en-US" dirty="0"/>
                  <a:t>N  has mass of58.12g </a:t>
                </a:r>
              </a:p>
              <a:p>
                <a:pPr lvl="1"/>
                <a:r>
                  <a:rPr lang="en-US" dirty="0"/>
                  <a:t>Multiplier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174.36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58.12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 {multiply each subscript by this number}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Molecular formula = C</a:t>
                </a:r>
                <a:r>
                  <a:rPr lang="en-US" baseline="-25000" dirty="0" smtClean="0"/>
                  <a:t>9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24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3 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229600" cy="4525963"/>
              </a:xfrm>
              <a:blipFill rotWithShape="0">
                <a:blip r:embed="rId2"/>
                <a:stretch>
                  <a:fillRect l="-1333" t="-1348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7630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 the empirical and molecular formula for a compound containing 40.0% C, 6.7% H, 53.3% O and a molar mass of 90.09 g. </a:t>
                </a:r>
              </a:p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use % to find empirical formula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40.0 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g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12.01 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=3.33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6</m:t>
                      </m:r>
                      <m:r>
                        <a:rPr lang="en-US" b="0" i="0" smtClean="0">
                          <a:latin typeface="Cambria Math"/>
                        </a:rPr>
                        <m:t>.7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H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1.01 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3 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5</m:t>
                      </m:r>
                      <m:r>
                        <a:rPr lang="en-US" b="0" i="0" smtClean="0">
                          <a:latin typeface="Cambria Math"/>
                        </a:rPr>
                        <m:t>3.3 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.0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3.33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Need to find whole number ratio of mole so divide each by smallest number of moles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763000" cy="5943600"/>
              </a:xfrm>
              <a:blipFill rotWithShape="1">
                <a:blip r:embed="rId2"/>
                <a:stretch>
                  <a:fillRect l="-1530" t="-1333" r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7630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Whole # ratio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40.0 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g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12.01 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=3.33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÷3.33=1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6</m:t>
                      </m:r>
                      <m:r>
                        <a:rPr lang="en-US" b="0" i="0" smtClean="0">
                          <a:latin typeface="Cambria Math"/>
                        </a:rPr>
                        <m:t>.7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H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1.01 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</a:rPr>
                        <m:t>3 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÷3.33=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1.99=2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5</m:t>
                      </m:r>
                      <m:r>
                        <a:rPr lang="en-US" b="0" i="0" smtClean="0">
                          <a:latin typeface="Cambria Math"/>
                        </a:rPr>
                        <m:t>3.3 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1 </m:t>
                          </m:r>
                          <m:r>
                            <a:rPr lang="en-US" i="1">
                              <a:latin typeface="Cambria Math"/>
                            </a:rPr>
                            <m:t>𝑚𝑜𝑙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.0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3.33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𝑚𝑜𝑙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÷3.33=1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lvl="1" indent="0">
                  <a:buNone/>
                </a:pPr>
                <a:r>
                  <a:rPr lang="en-US" dirty="0" smtClean="0"/>
                  <a:t>Empirical Formula = CH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Empirical Mass = 12.01 + 2(1.01) + 16.00 = 30.03</a:t>
                </a:r>
              </a:p>
              <a:p>
                <a:pPr marL="0" lvl="1" indent="0">
                  <a:buNone/>
                </a:pPr>
                <a:r>
                  <a:rPr lang="en-US" dirty="0" smtClean="0"/>
                  <a:t>Multiplier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90.09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30.03 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b="0" dirty="0" smtClean="0"/>
              </a:p>
              <a:p>
                <a:pPr marL="0" lvl="1" indent="0">
                  <a:buNone/>
                </a:pPr>
                <a:r>
                  <a:rPr lang="en-US" dirty="0" smtClean="0"/>
                  <a:t>Molecular formula </a:t>
                </a:r>
                <a:r>
                  <a:rPr lang="en-US" dirty="0"/>
                  <a:t>=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6</a:t>
                </a:r>
                <a:r>
                  <a:rPr lang="en-US" dirty="0" smtClean="0"/>
                  <a:t>O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  <a:p>
                <a:pPr marL="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763000" cy="5943600"/>
              </a:xfrm>
              <a:blipFill rotWithShape="1">
                <a:blip r:embed="rId2"/>
                <a:stretch>
                  <a:fillRect l="-173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Equality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65750"/>
          </a:xfrm>
        </p:spPr>
        <p:txBody>
          <a:bodyPr>
            <a:normAutofit/>
          </a:bodyPr>
          <a:lstStyle/>
          <a:p>
            <a:r>
              <a:rPr lang="en-US" dirty="0" smtClean="0"/>
              <a:t>Chemistry requires converting between different units of measure.</a:t>
            </a:r>
          </a:p>
          <a:p>
            <a:r>
              <a:rPr lang="en-US" dirty="0" smtClean="0"/>
              <a:t>Mole (</a:t>
            </a:r>
            <a:r>
              <a:rPr lang="en-US" dirty="0" err="1" smtClean="0"/>
              <a:t>mol</a:t>
            </a:r>
            <a:r>
              <a:rPr lang="en-US" dirty="0" smtClean="0"/>
              <a:t>) is the amount of a substance and can be used to show relationships between other units.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 = 22.4 L   {of any gas at STP}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 = 6.02 x 1023 particles (</a:t>
            </a:r>
            <a:r>
              <a:rPr lang="en-US" dirty="0" err="1" smtClean="0"/>
              <a:t>ptl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mol</a:t>
            </a:r>
            <a:r>
              <a:rPr lang="en-US" dirty="0" smtClean="0"/>
              <a:t> = molar mass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2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Equality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 STP means standard temperature and pressure.</a:t>
            </a:r>
          </a:p>
          <a:p>
            <a:pPr lvl="1"/>
            <a:r>
              <a:rPr lang="en-US" dirty="0" smtClean="0"/>
              <a:t>Which is 1 ATM and 273 K </a:t>
            </a:r>
          </a:p>
          <a:p>
            <a:r>
              <a:rPr lang="en-US" dirty="0" smtClean="0"/>
              <a:t>Molar mass is measured in grams and students must find it for each chemical formula.</a:t>
            </a:r>
          </a:p>
          <a:p>
            <a:r>
              <a:rPr lang="en-US" dirty="0" smtClean="0"/>
              <a:t>Particles can include:</a:t>
            </a:r>
          </a:p>
          <a:p>
            <a:pPr lvl="1"/>
            <a:r>
              <a:rPr lang="en-US" dirty="0" smtClean="0"/>
              <a:t>Atoms (unique to elements)</a:t>
            </a:r>
          </a:p>
          <a:p>
            <a:pPr lvl="1"/>
            <a:r>
              <a:rPr lang="en-US" dirty="0" smtClean="0"/>
              <a:t>Molecules (unique to covalent compounds) (</a:t>
            </a:r>
            <a:r>
              <a:rPr lang="en-US" dirty="0" err="1" smtClean="0"/>
              <a:t>mlc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Ions (unique for ions)</a:t>
            </a:r>
          </a:p>
          <a:p>
            <a:pPr lvl="1"/>
            <a:r>
              <a:rPr lang="en-US" dirty="0" smtClean="0"/>
              <a:t>Formula Units (unique for ionic compounds) (F.U.)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Step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707"/>
            <a:ext cx="8686800" cy="55636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Chemistry conversions are all about canceling out the undesired unit to get the desired unit.</a:t>
            </a:r>
          </a:p>
          <a:p>
            <a:r>
              <a:rPr lang="en-US" dirty="0" smtClean="0"/>
              <a:t>When doing conversion you MUST show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Units  {</a:t>
            </a:r>
            <a:r>
              <a:rPr lang="en-US" dirty="0" err="1" smtClean="0"/>
              <a:t>mol</a:t>
            </a:r>
            <a:r>
              <a:rPr lang="en-US" dirty="0" smtClean="0"/>
              <a:t>, </a:t>
            </a:r>
            <a:r>
              <a:rPr lang="en-US" dirty="0" err="1" smtClean="0"/>
              <a:t>mlc</a:t>
            </a:r>
            <a:r>
              <a:rPr lang="en-US" dirty="0" smtClean="0"/>
              <a:t>, F.U, g, L}</a:t>
            </a:r>
          </a:p>
          <a:p>
            <a:pPr lvl="1"/>
            <a:r>
              <a:rPr lang="en-US" dirty="0" smtClean="0"/>
              <a:t>Chemical Formulas {example:  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}</a:t>
            </a:r>
          </a:p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number and unit given in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Multiply by a fraction so that units cancel</a:t>
            </a:r>
          </a:p>
          <a:p>
            <a:pPr marL="457200" lvl="1" indent="0">
              <a:buNone/>
            </a:pPr>
            <a:r>
              <a:rPr lang="en-US" dirty="0"/>
              <a:t>What every your getting rid of goes on bottom, what every our going to goes on top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3.  Add the correct numbers form your equality </a:t>
            </a:r>
            <a:r>
              <a:rPr lang="en-US" dirty="0" err="1" smtClean="0"/>
              <a:t>statments</a:t>
            </a:r>
            <a:r>
              <a:rPr lang="en-US" dirty="0" smtClean="0"/>
              <a:t>.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5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Step Conversions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92707"/>
                <a:ext cx="8610600" cy="5563643"/>
              </a:xfrm>
            </p:spPr>
            <p:txBody>
              <a:bodyPr>
                <a:normAutofit fontScale="92500"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All examples are for Ca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(PO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)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</a:t>
                </a:r>
              </a:p>
              <a:p>
                <a:pPr marL="742950" lvl="2" indent="-342900"/>
                <a:r>
                  <a:rPr lang="en-US" dirty="0" smtClean="0"/>
                  <a:t>where 1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Ca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(PO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)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/>
                  <a:t>310.18 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𝑃𝑂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sz="2800" dirty="0" smtClean="0"/>
                  <a:t>Example 1:  find number of grams in 1.846 moles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1.846 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310.18 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=572.6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r>
                  <a:rPr lang="en-US" sz="2800" dirty="0" smtClean="0"/>
                  <a:t>Example 2:  find number of moles in 267.53 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67.53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310.1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0.86250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r>
                  <a:rPr lang="en-US" sz="2400" dirty="0" smtClean="0"/>
                  <a:t>Example 3</a:t>
                </a:r>
                <a:r>
                  <a:rPr lang="en-US" sz="2400" dirty="0" smtClean="0"/>
                  <a:t>: find number of moles in 1.23 x 10</a:t>
                </a:r>
                <a:r>
                  <a:rPr lang="en-US" sz="2400" baseline="30000" dirty="0" smtClean="0"/>
                  <a:t>25</a:t>
                </a:r>
                <a:r>
                  <a:rPr lang="en-US" sz="2400" dirty="0" smtClean="0"/>
                  <a:t> F.U.</a:t>
                </a:r>
                <a:r>
                  <a:rPr lang="en-US" sz="2400" dirty="0"/>
                  <a:t> Ca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(PO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)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1.23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 ×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=20.4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NOTE that the staring unit determines the location of the units in the conversion fraction.  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92707"/>
                <a:ext cx="8610600" cy="5563643"/>
              </a:xfrm>
              <a:blipFill rotWithShape="0">
                <a:blip r:embed="rId2"/>
                <a:stretch>
                  <a:fillRect l="-1911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Step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18150"/>
          </a:xfrm>
        </p:spPr>
        <p:txBody>
          <a:bodyPr/>
          <a:lstStyle/>
          <a:p>
            <a:r>
              <a:rPr lang="en-US" dirty="0" smtClean="0"/>
              <a:t>Only allowed to convert using the equality statements below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mol</a:t>
            </a:r>
            <a:r>
              <a:rPr lang="en-US" dirty="0"/>
              <a:t> = 22.4 L   {of any gas at STP}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mol</a:t>
            </a:r>
            <a:r>
              <a:rPr lang="en-US" dirty="0"/>
              <a:t> = 6.02 x 1023 particles (</a:t>
            </a:r>
            <a:r>
              <a:rPr lang="en-US" dirty="0" err="1"/>
              <a:t>ptl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mol</a:t>
            </a:r>
            <a:r>
              <a:rPr lang="en-US" dirty="0"/>
              <a:t> = molar mass g</a:t>
            </a:r>
          </a:p>
          <a:p>
            <a:r>
              <a:rPr lang="en-US" dirty="0" smtClean="0"/>
              <a:t>When going from grams to L or particles to grams (</a:t>
            </a:r>
            <a:r>
              <a:rPr lang="en-US" dirty="0" err="1" smtClean="0"/>
              <a:t>ect</a:t>
            </a:r>
            <a:r>
              <a:rPr lang="en-US" dirty="0" smtClean="0"/>
              <a:t>) it requires two conversion factions. </a:t>
            </a:r>
          </a:p>
          <a:p>
            <a:r>
              <a:rPr lang="en-US" dirty="0" smtClean="0"/>
              <a:t> The order of the units in the fractions are determined by what you are starting with and what you want to go to.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8743"/>
            <a:ext cx="7772399" cy="2575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Step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1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Raines Mole Map</a:t>
            </a:r>
          </a:p>
          <a:p>
            <a:pPr marL="0" indent="0">
              <a:buNone/>
            </a:pPr>
            <a:r>
              <a:rPr lang="en-US" dirty="0" smtClean="0"/>
              <a:t>Each bridge is a fraction!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Mole is always 1</a:t>
            </a:r>
          </a:p>
          <a:p>
            <a:r>
              <a:rPr lang="en-US" dirty="0" smtClean="0"/>
              <a:t>Volume is always 22.4 L</a:t>
            </a:r>
          </a:p>
          <a:p>
            <a:r>
              <a:rPr lang="en-US" dirty="0" smtClean="0"/>
              <a:t>Particles is always 6.02 x 10</a:t>
            </a:r>
            <a:r>
              <a:rPr lang="en-US" baseline="30000" dirty="0" smtClean="0"/>
              <a:t>23</a:t>
            </a:r>
            <a:r>
              <a:rPr lang="en-US" dirty="0" smtClean="0"/>
              <a:t> </a:t>
            </a:r>
            <a:r>
              <a:rPr lang="en-US" dirty="0" err="1" smtClean="0"/>
              <a:t>ptl</a:t>
            </a:r>
            <a:endParaRPr lang="en-US" dirty="0" smtClean="0"/>
          </a:p>
          <a:p>
            <a:r>
              <a:rPr lang="en-US" dirty="0" smtClean="0"/>
              <a:t>Mass is always molar mass of compound/element in 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7" y="163773"/>
            <a:ext cx="2486025" cy="2100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Step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EFA3C-7E30-40A1-9633-11768A011DB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88322"/>
            <a:ext cx="552450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0157"/>
            <a:ext cx="490536" cy="613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884830"/>
                <a:ext cx="8634412" cy="539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Example 1</a:t>
                </a:r>
              </a:p>
              <a:p>
                <a:r>
                  <a:rPr lang="en-US" sz="2400" dirty="0" smtClean="0"/>
                  <a:t>Find the number of particles in 0.0534 L of carbon dioxide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	Turn name into formula:  carbon dioxide is CO</a:t>
                </a:r>
                <a:r>
                  <a:rPr lang="en-US" sz="2400" baseline="-25000" dirty="0" smtClean="0"/>
                  <a:t>2</a:t>
                </a:r>
              </a:p>
              <a:p>
                <a:r>
                  <a:rPr lang="en-US" sz="2400" dirty="0" smtClean="0"/>
                  <a:t>Use map to see how many steps it will take to complete conversion.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Two bridges means two fractions.</a:t>
                </a:r>
              </a:p>
              <a:p>
                <a:r>
                  <a:rPr lang="en-US" sz="2400" dirty="0" smtClean="0"/>
                  <a:t>Write given number and unit with chemical formula then set up fractions so that units cancel.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0.0534 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=   fill in fractions with # from equality statements</a:t>
                </a:r>
              </a:p>
              <a:p>
                <a:pPr/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0.0534 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22.4 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6.02×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1.44×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𝑝𝑡𝑙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84830"/>
                <a:ext cx="8634412" cy="5398594"/>
              </a:xfrm>
              <a:prstGeom prst="rect">
                <a:avLst/>
              </a:prstGeom>
              <a:blipFill rotWithShape="0">
                <a:blip r:embed="rId5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699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1351</Words>
  <Application>Microsoft Office PowerPoint</Application>
  <PresentationFormat>On-screen Show (4:3)</PresentationFormat>
  <Paragraphs>230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Office Theme</vt:lpstr>
      <vt:lpstr>Chemical Quantities</vt:lpstr>
      <vt:lpstr>Molar Mass</vt:lpstr>
      <vt:lpstr>Equality Statements</vt:lpstr>
      <vt:lpstr>Equality Statements</vt:lpstr>
      <vt:lpstr>One Step conversions</vt:lpstr>
      <vt:lpstr>One Step Conversions</vt:lpstr>
      <vt:lpstr>Two Step Conversion</vt:lpstr>
      <vt:lpstr>Two Step Conversion</vt:lpstr>
      <vt:lpstr>Two Step Conversion</vt:lpstr>
      <vt:lpstr>Two Step Conversion</vt:lpstr>
      <vt:lpstr>Two Step Conversion</vt:lpstr>
      <vt:lpstr>PowerPoint Presentation</vt:lpstr>
      <vt:lpstr>Percent composition</vt:lpstr>
      <vt:lpstr>Percent Composition Example 1</vt:lpstr>
      <vt:lpstr>Percent Composition Example 2</vt:lpstr>
      <vt:lpstr>Percent composition</vt:lpstr>
      <vt:lpstr>Percent composition with masses</vt:lpstr>
      <vt:lpstr>Using Percent Composition</vt:lpstr>
      <vt:lpstr>Using Percent Composition</vt:lpstr>
      <vt:lpstr>Empirical formula</vt:lpstr>
      <vt:lpstr>Finding Empirical Formulas</vt:lpstr>
      <vt:lpstr>Empirical formula example 1</vt:lpstr>
      <vt:lpstr>Empirical Formula</vt:lpstr>
      <vt:lpstr>Empirical formula example 2</vt:lpstr>
      <vt:lpstr>Molecular formula</vt:lpstr>
      <vt:lpstr>Molecular Formula Example 1</vt:lpstr>
      <vt:lpstr>Example 2 </vt:lpstr>
      <vt:lpstr>Example 2 </vt:lpstr>
    </vt:vector>
  </TitlesOfParts>
  <Company>Henry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Quantities</dc:title>
  <dc:creator>Charlena Raines</dc:creator>
  <cp:lastModifiedBy>Raines, Charlena</cp:lastModifiedBy>
  <cp:revision>41</cp:revision>
  <cp:lastPrinted>2013-03-06T17:47:46Z</cp:lastPrinted>
  <dcterms:created xsi:type="dcterms:W3CDTF">2013-03-05T14:38:07Z</dcterms:created>
  <dcterms:modified xsi:type="dcterms:W3CDTF">2014-03-14T15:33:12Z</dcterms:modified>
</cp:coreProperties>
</file>